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258" r:id="rId3"/>
    <p:sldId id="259" r:id="rId4"/>
    <p:sldId id="260" r:id="rId5"/>
    <p:sldId id="261" r:id="rId6"/>
    <p:sldId id="262" r:id="rId7"/>
    <p:sldId id="285" r:id="rId8"/>
    <p:sldId id="283" r:id="rId9"/>
    <p:sldId id="284" r:id="rId10"/>
    <p:sldId id="264" r:id="rId11"/>
    <p:sldId id="265" r:id="rId12"/>
    <p:sldId id="277" r:id="rId13"/>
    <p:sldId id="266" r:id="rId14"/>
    <p:sldId id="267" r:id="rId15"/>
    <p:sldId id="270" r:id="rId16"/>
    <p:sldId id="271" r:id="rId17"/>
    <p:sldId id="272" r:id="rId18"/>
    <p:sldId id="273" r:id="rId19"/>
    <p:sldId id="274" r:id="rId20"/>
    <p:sldId id="280" r:id="rId21"/>
    <p:sldId id="281" r:id="rId22"/>
    <p:sldId id="263" r:id="rId23"/>
    <p:sldId id="286" r:id="rId24"/>
    <p:sldId id="288" r:id="rId25"/>
    <p:sldId id="287" r:id="rId26"/>
    <p:sldId id="289" r:id="rId27"/>
    <p:sldId id="290" r:id="rId28"/>
    <p:sldId id="291" r:id="rId29"/>
    <p:sldId id="293" r:id="rId30"/>
    <p:sldId id="294" r:id="rId31"/>
    <p:sldId id="292" r:id="rId32"/>
    <p:sldId id="295"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26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65" name="Shape 1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data geographic?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Wide variety of data sources and methods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and vector based data sources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Information about a place in some form—often now through GIS based techniques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Prior to the 1950s, geography was largely a descriptive science: cataloguing the attributes of particular places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revolution started in response to widespread criticism of the discipline, closing of the Harvard Dept. in 1948</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Move to find regular laws that governed spatial behavior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CENTRAL PLACE THEORY is one example or Thunen rings modeling land use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Seeking predictable patterns for how places develop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More recently, new generation of work on quantitative geography drawing on increased computing power, GIS software, and increasing availability of “big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Methods for managing and analyzing datasets of multiple terabytes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86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922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41" name="Shape 14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959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00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0583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922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246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381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90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p:txBody>
      </p:sp>
      <p:sp>
        <p:nvSpPr>
          <p:cNvPr id="109" name="Shape 1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120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741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4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2800" b="0" i="0" u="none" strike="noStrike" cap="none">
                <a:solidFill>
                  <a:schemeClr val="dk1"/>
                </a:solidFill>
                <a:latin typeface="Calibri"/>
                <a:ea typeface="Calibri"/>
                <a:cs typeface="Calibri"/>
                <a:sym typeface="Calibri"/>
              </a:rPr>
              <a:t> it allows us to </a:t>
            </a:r>
            <a:r>
              <a:rPr lang="en-US" sz="2800" b="0" i="0" u="none" strike="noStrike" cap="none">
                <a:solidFill>
                  <a:srgbClr val="FF0000"/>
                </a:solidFill>
                <a:latin typeface="Calibri"/>
                <a:ea typeface="Calibri"/>
                <a:cs typeface="Calibri"/>
                <a:sym typeface="Calibri"/>
              </a:rPr>
              <a:t>repeat experiments</a:t>
            </a:r>
            <a:r>
              <a:rPr lang="en-US" sz="2800" b="0" i="0" u="none" strike="noStrike" cap="none">
                <a:solidFill>
                  <a:schemeClr val="dk1"/>
                </a:solidFill>
                <a:latin typeface="Calibri"/>
                <a:ea typeface="Calibri"/>
                <a:cs typeface="Calibri"/>
                <a:sym typeface="Calibri"/>
              </a:rPr>
              <a:t> in different times or different places</a:t>
            </a:r>
          </a:p>
          <a:p>
            <a:pPr marL="457200" marR="0" lvl="1" indent="0" algn="l" rtl="0">
              <a:spcBef>
                <a:spcPts val="0"/>
              </a:spcBef>
              <a:buSzPct val="25000"/>
              <a:buNone/>
            </a:pPr>
            <a:r>
              <a:rPr lang="en-US" sz="2400" b="0" i="0" u="none" strike="noStrike" cap="none">
                <a:solidFill>
                  <a:schemeClr val="dk1"/>
                </a:solidFill>
                <a:latin typeface="Calibri"/>
                <a:ea typeface="Calibri"/>
                <a:cs typeface="Calibri"/>
                <a:sym typeface="Calibri"/>
              </a:rPr>
              <a:t>to discover patterns, regularities, trends…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use quantitative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allows us to compare across places and times.</a:t>
            </a:r>
          </a:p>
        </p:txBody>
      </p:sp>
      <p:sp>
        <p:nvSpPr>
          <p:cNvPr id="125" name="Shape 12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276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716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128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89025" y="5791212"/>
            <a:ext cx="8646000" cy="7602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Numbers: What are they good for?</a:t>
            </a:r>
          </a:p>
        </p:txBody>
      </p:sp>
      <p:sp>
        <p:nvSpPr>
          <p:cNvPr id="90" name="Shape 90"/>
          <p:cNvSpPr txBox="1"/>
          <p:nvPr/>
        </p:nvSpPr>
        <p:spPr>
          <a:xfrm>
            <a:off x="1132742" y="5791201"/>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91" name="Shape 91" descr="http://mugss.weebly.com/uploads/1/1/1/3/11138990/4312792.png?914"/>
          <p:cNvPicPr preferRelativeResize="0"/>
          <p:nvPr/>
        </p:nvPicPr>
        <p:blipFill rotWithShape="1">
          <a:blip r:embed="rId3">
            <a:alphaModFix/>
          </a:blip>
          <a:srcRect/>
          <a:stretch/>
        </p:blipFill>
        <p:spPr>
          <a:xfrm>
            <a:off x="88825" y="1347250"/>
            <a:ext cx="8846400" cy="363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pic>
        <p:nvPicPr>
          <p:cNvPr id="153" name="Shape 153" descr="http://www.forwardmapworks.com/wordpress/wp-content/uploads/2012/03/Census_Bureau_Geographers_Cartographers.jpg"/>
          <p:cNvPicPr preferRelativeResize="0"/>
          <p:nvPr/>
        </p:nvPicPr>
        <p:blipFill rotWithShape="1">
          <a:blip r:embed="rId3">
            <a:alphaModFix/>
          </a:blip>
          <a:srcRect/>
          <a:stretch/>
        </p:blipFill>
        <p:spPr>
          <a:xfrm>
            <a:off x="0" y="17585"/>
            <a:ext cx="9144000" cy="6080127"/>
          </a:xfrm>
          <a:prstGeom prst="rect">
            <a:avLst/>
          </a:prstGeom>
          <a:noFill/>
          <a:ln>
            <a:noFill/>
          </a:ln>
        </p:spPr>
      </p:pic>
      <p:sp>
        <p:nvSpPr>
          <p:cNvPr id="154" name="Shape 154"/>
          <p:cNvSpPr txBox="1">
            <a:spLocks noGrp="1"/>
          </p:cNvSpPr>
          <p:nvPr>
            <p:ph type="ctrTitle"/>
          </p:nvPr>
        </p:nvSpPr>
        <p:spPr>
          <a:xfrm>
            <a:off x="1219200" y="6097712"/>
            <a:ext cx="6934199" cy="760287"/>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Statistics in Geography</a:t>
            </a:r>
          </a:p>
        </p:txBody>
      </p:sp>
      <p:sp>
        <p:nvSpPr>
          <p:cNvPr id="155" name="Shape 155"/>
          <p:cNvSpPr txBox="1"/>
          <p:nvPr/>
        </p:nvSpPr>
        <p:spPr>
          <a:xfrm>
            <a:off x="-13677" y="5791200"/>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http://blog.forwardmapworks.com/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165100" y="101600"/>
            <a:ext cx="878205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Stats in Geography:</a:t>
            </a:r>
          </a:p>
          <a:p>
            <a:pPr marL="0" marR="0" lvl="0" indent="0" algn="l" rtl="0">
              <a:spcBef>
                <a:spcPts val="0"/>
              </a:spcBef>
              <a:buSzPct val="25000"/>
              <a:buNone/>
            </a:pPr>
            <a:r>
              <a:rPr lang="en-US" sz="4800" dirty="0">
                <a:solidFill>
                  <a:srgbClr val="FFFF66"/>
                </a:solidFill>
                <a:latin typeface="Calibri"/>
                <a:ea typeface="Calibri"/>
                <a:cs typeface="Calibri"/>
                <a:sym typeface="Calibri"/>
              </a:rPr>
              <a:t>Often similar to other disciplines</a:t>
            </a:r>
          </a:p>
        </p:txBody>
      </p:sp>
      <p:pic>
        <p:nvPicPr>
          <p:cNvPr id="3074" name="Picture 2" descr="Image result for box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95330"/>
            <a:ext cx="4810839" cy="28338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catterplot trend 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4" y="3282090"/>
            <a:ext cx="2879725" cy="2971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914400" y="2133600"/>
            <a:ext cx="7291907"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What’s distinctive about statistics in geography?</a:t>
            </a:r>
          </a:p>
        </p:txBody>
      </p:sp>
    </p:spTree>
    <p:extLst>
      <p:ext uri="{BB962C8B-B14F-4D97-AF65-F5344CB8AC3E}">
        <p14:creationId xmlns:p14="http://schemas.microsoft.com/office/powerpoint/2010/main" val="2749416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sp>
        <p:nvSpPr>
          <p:cNvPr id="167" name="Shape 167"/>
          <p:cNvSpPr txBox="1"/>
          <p:nvPr/>
        </p:nvSpPr>
        <p:spPr>
          <a:xfrm>
            <a:off x="175693" y="76200"/>
            <a:ext cx="2609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FFFF66"/>
                </a:solidFill>
                <a:latin typeface="Calibri"/>
                <a:ea typeface="Calibri"/>
                <a:cs typeface="Calibri"/>
                <a:sym typeface="Calibri"/>
              </a:rPr>
              <a:t>1. Methods</a:t>
            </a:r>
          </a:p>
        </p:txBody>
      </p:sp>
      <p:pic>
        <p:nvPicPr>
          <p:cNvPr id="168" name="Shape 168"/>
          <p:cNvPicPr preferRelativeResize="0"/>
          <p:nvPr/>
        </p:nvPicPr>
        <p:blipFill rotWithShape="1">
          <a:blip r:embed="rId3">
            <a:alphaModFix/>
          </a:blip>
          <a:srcRect/>
          <a:stretch/>
        </p:blipFill>
        <p:spPr>
          <a:xfrm>
            <a:off x="3865526" y="3200400"/>
            <a:ext cx="4916523" cy="3260539"/>
          </a:xfrm>
          <a:prstGeom prst="rect">
            <a:avLst/>
          </a:prstGeom>
          <a:noFill/>
          <a:ln>
            <a:noFill/>
          </a:ln>
        </p:spPr>
      </p:pic>
      <p:sp>
        <p:nvSpPr>
          <p:cNvPr id="169" name="Shape 169"/>
          <p:cNvSpPr txBox="1"/>
          <p:nvPr/>
        </p:nvSpPr>
        <p:spPr>
          <a:xfrm>
            <a:off x="838200" y="914400"/>
            <a:ext cx="5144165" cy="1938991"/>
          </a:xfrm>
          <a:prstGeom prst="rect">
            <a:avLst/>
          </a:prstGeom>
          <a:noFill/>
          <a:ln>
            <a:noFill/>
          </a:ln>
        </p:spPr>
        <p:txBody>
          <a:bodyPr lIns="91425" tIns="45700" rIns="91425" bIns="45700" anchor="t" anchorCtr="0">
            <a:noAutofit/>
          </a:bodyPr>
          <a:lstStyle/>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clustering</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lag/influence</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Space/time geography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Shape 175"/>
          <p:cNvSpPr txBox="1"/>
          <p:nvPr/>
        </p:nvSpPr>
        <p:spPr>
          <a:xfrm>
            <a:off x="7936617" y="6400800"/>
            <a:ext cx="1207381"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3dgolfcourse.com</a:t>
            </a:r>
          </a:p>
        </p:txBody>
      </p:sp>
      <p:pic>
        <p:nvPicPr>
          <p:cNvPr id="176" name="Shape 176" descr="http://www.3dgolfcourse.com/wp-content/uploads/2010/02/willow_creek_lidar_2_sm.jpg"/>
          <p:cNvPicPr preferRelativeResize="0"/>
          <p:nvPr/>
        </p:nvPicPr>
        <p:blipFill rotWithShape="1">
          <a:blip r:embed="rId3">
            <a:alphaModFix/>
          </a:blip>
          <a:srcRect/>
          <a:stretch/>
        </p:blipFill>
        <p:spPr>
          <a:xfrm>
            <a:off x="4191000" y="3385439"/>
            <a:ext cx="4724400" cy="3062986"/>
          </a:xfrm>
          <a:prstGeom prst="rect">
            <a:avLst/>
          </a:prstGeom>
          <a:noFill/>
          <a:ln>
            <a:noFill/>
          </a:ln>
        </p:spPr>
      </p:pic>
      <p:pic>
        <p:nvPicPr>
          <p:cNvPr id="177" name="Shape 177" descr="http://www.nass.usda.gov/research/atlas02/Crops/Hay%20and%20Forage%20Crops%20Harvested/Forage%20-%20Land%20Used%20for%20All%20Hay%20and%20All%20Haylage,%20Grass%20Silage,%20and%20Greenchop,%20Harvested%20Acres%202002-choropleth%20map.gif"/>
          <p:cNvPicPr preferRelativeResize="0"/>
          <p:nvPr/>
        </p:nvPicPr>
        <p:blipFill rotWithShape="1">
          <a:blip r:embed="rId4">
            <a:alphaModFix/>
          </a:blip>
          <a:srcRect/>
          <a:stretch/>
        </p:blipFill>
        <p:spPr>
          <a:xfrm>
            <a:off x="228600" y="1130744"/>
            <a:ext cx="4899772" cy="3786188"/>
          </a:xfrm>
          <a:prstGeom prst="rect">
            <a:avLst/>
          </a:prstGeom>
          <a:noFill/>
          <a:ln>
            <a:noFill/>
          </a:ln>
        </p:spPr>
      </p:pic>
      <p:sp>
        <p:nvSpPr>
          <p:cNvPr id="178" name="Shape 178"/>
          <p:cNvSpPr txBox="1"/>
          <p:nvPr/>
        </p:nvSpPr>
        <p:spPr>
          <a:xfrm>
            <a:off x="228600" y="86379"/>
            <a:ext cx="472347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2. Sources of our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pic>
        <p:nvPicPr>
          <p:cNvPr id="200" name="Shape 200" descr="http://heathermccaw.files.wordpress.com/2013/09/geographer-vermeer.jpg"/>
          <p:cNvPicPr preferRelativeResize="0"/>
          <p:nvPr/>
        </p:nvPicPr>
        <p:blipFill rotWithShape="1">
          <a:blip r:embed="rId3">
            <a:alphaModFix/>
          </a:blip>
          <a:srcRect/>
          <a:stretch/>
        </p:blipFill>
        <p:spPr>
          <a:xfrm>
            <a:off x="247650" y="769441"/>
            <a:ext cx="4375150" cy="4837609"/>
          </a:xfrm>
          <a:prstGeom prst="rect">
            <a:avLst/>
          </a:prstGeom>
          <a:noFill/>
          <a:ln>
            <a:noFill/>
          </a:ln>
        </p:spPr>
      </p:pic>
      <p:sp>
        <p:nvSpPr>
          <p:cNvPr id="201" name="Shape 201"/>
          <p:cNvSpPr txBox="1"/>
          <p:nvPr/>
        </p:nvSpPr>
        <p:spPr>
          <a:xfrm>
            <a:off x="0" y="0"/>
            <a:ext cx="91440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00"/>
                </a:solidFill>
                <a:effectLst>
                  <a:glow rad="101600">
                    <a:schemeClr val="tx1">
                      <a:alpha val="40000"/>
                    </a:schemeClr>
                  </a:glow>
                </a:effectLst>
                <a:latin typeface="Calibri"/>
                <a:ea typeface="Calibri"/>
                <a:cs typeface="Calibri"/>
                <a:sym typeface="Calibri"/>
              </a:rPr>
              <a:t>3. Unique disciplinary history</a:t>
            </a:r>
          </a:p>
        </p:txBody>
      </p:sp>
      <p:pic>
        <p:nvPicPr>
          <p:cNvPr id="1026" name="Picture 2" descr="Image result for sex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600" y="3745607"/>
            <a:ext cx="5153024" cy="2899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Shape 207" descr="http://geocurrents.info/wp-content/uploads/2012/09/Central-Place-Theory-Model.jpg"/>
          <p:cNvPicPr preferRelativeResize="0"/>
          <p:nvPr/>
        </p:nvPicPr>
        <p:blipFill rotWithShape="1">
          <a:blip r:embed="rId3">
            <a:alphaModFix/>
          </a:blip>
          <a:srcRect/>
          <a:stretch/>
        </p:blipFill>
        <p:spPr>
          <a:xfrm>
            <a:off x="2971800" y="994729"/>
            <a:ext cx="5657849" cy="5596518"/>
          </a:xfrm>
          <a:prstGeom prst="rect">
            <a:avLst/>
          </a:prstGeom>
          <a:noFill/>
          <a:ln>
            <a:noFill/>
          </a:ln>
        </p:spPr>
      </p:pic>
      <p:sp>
        <p:nvSpPr>
          <p:cNvPr id="208" name="Shape 208"/>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The quantitative revolution</a:t>
            </a:r>
          </a:p>
        </p:txBody>
      </p:sp>
      <p:sp>
        <p:nvSpPr>
          <p:cNvPr id="209" name="Shape 209"/>
          <p:cNvSpPr txBox="1"/>
          <p:nvPr/>
        </p:nvSpPr>
        <p:spPr>
          <a:xfrm>
            <a:off x="6725275" y="6591249"/>
            <a:ext cx="115448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Geocurrents.info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Shape 215" descr="http://uscaau.files.wordpress.com/2010/09/img_4964.jpg"/>
          <p:cNvPicPr preferRelativeResize="0">
            <a:picLocks noGrp="1"/>
          </p:cNvPicPr>
          <p:nvPr>
            <p:ph type="body" idx="1"/>
          </p:nvPr>
        </p:nvPicPr>
        <p:blipFill rotWithShape="1">
          <a:blip r:embed="rId3">
            <a:alphaModFix/>
          </a:blip>
          <a:srcRect/>
          <a:stretch/>
        </p:blipFill>
        <p:spPr>
          <a:xfrm>
            <a:off x="1828800" y="1981200"/>
            <a:ext cx="6788944" cy="4525963"/>
          </a:xfrm>
          <a:prstGeom prst="rect">
            <a:avLst/>
          </a:prstGeom>
          <a:noFill/>
          <a:ln>
            <a:noFill/>
          </a:ln>
        </p:spPr>
      </p:pic>
      <p:pic>
        <p:nvPicPr>
          <p:cNvPr id="216" name="Shape 216" descr="http://cdn.theguardian.tv/brightcove/poster/2012/5/25/120525davidharvey_6224061.jpg"/>
          <p:cNvPicPr preferRelativeResize="0"/>
          <p:nvPr/>
        </p:nvPicPr>
        <p:blipFill rotWithShape="1">
          <a:blip r:embed="rId4">
            <a:alphaModFix/>
          </a:blip>
          <a:srcRect/>
          <a:stretch/>
        </p:blipFill>
        <p:spPr>
          <a:xfrm>
            <a:off x="185071" y="83010"/>
            <a:ext cx="4054918" cy="3041190"/>
          </a:xfrm>
          <a:prstGeom prst="rect">
            <a:avLst/>
          </a:prstGeom>
          <a:noFill/>
          <a:ln>
            <a:noFill/>
          </a:ln>
        </p:spPr>
      </p:pic>
      <p:sp>
        <p:nvSpPr>
          <p:cNvPr id="217" name="Shape 217"/>
          <p:cNvSpPr txBox="1"/>
          <p:nvPr/>
        </p:nvSpPr>
        <p:spPr>
          <a:xfrm>
            <a:off x="185070" y="3155592"/>
            <a:ext cx="95731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The Guardian</a:t>
            </a:r>
          </a:p>
        </p:txBody>
      </p:sp>
      <p:sp>
        <p:nvSpPr>
          <p:cNvPr id="218" name="Shape 218"/>
          <p:cNvSpPr txBox="1"/>
          <p:nvPr/>
        </p:nvSpPr>
        <p:spPr>
          <a:xfrm>
            <a:off x="6477000" y="1700981"/>
            <a:ext cx="2153154"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http://uscaau.files.wordpress.com</a:t>
            </a:r>
          </a:p>
        </p:txBody>
      </p:sp>
      <p:sp>
        <p:nvSpPr>
          <p:cNvPr id="219" name="Shape 219"/>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a:solidFill>
                  <a:srgbClr val="FFFF66"/>
                </a:solidFill>
                <a:latin typeface="Calibri"/>
                <a:ea typeface="Calibri"/>
                <a:cs typeface="Calibri"/>
                <a:sym typeface="Calibri"/>
              </a:rPr>
              <a:t>Tensions with critical human geography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Shape 225"/>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1960s and 1970s:</a:t>
            </a:r>
          </a:p>
          <a:p>
            <a:pPr marL="0" marR="0" lvl="0" indent="0" algn="l" rtl="0">
              <a:spcBef>
                <a:spcPts val="0"/>
              </a:spcBef>
              <a:buSzPct val="25000"/>
              <a:buNone/>
            </a:pPr>
            <a:r>
              <a:rPr lang="en-US" sz="3600" dirty="0">
                <a:solidFill>
                  <a:srgbClr val="FFFF66"/>
                </a:solidFill>
                <a:latin typeface="Calibri"/>
                <a:ea typeface="Calibri"/>
                <a:cs typeface="Calibri"/>
                <a:sym typeface="Calibri"/>
              </a:rPr>
              <a:t>	“Space cadets”</a:t>
            </a:r>
          </a:p>
        </p:txBody>
      </p:sp>
      <p:pic>
        <p:nvPicPr>
          <p:cNvPr id="226" name="Shape 226" descr="http://3.bp.blogspot.com/_G9MZYz8fxBA/S_YqiJMScpI/AAAAAAAAAMk/Odt310QjJzQ/s1600/TomCorbettSpaceCadet.png"/>
          <p:cNvPicPr preferRelativeResize="0"/>
          <p:nvPr/>
        </p:nvPicPr>
        <p:blipFill rotWithShape="1">
          <a:blip r:embed="rId3">
            <a:alphaModFix/>
          </a:blip>
          <a:srcRect/>
          <a:stretch/>
        </p:blipFill>
        <p:spPr>
          <a:xfrm>
            <a:off x="304800" y="381000"/>
            <a:ext cx="3543300" cy="5048249"/>
          </a:xfrm>
          <a:prstGeom prst="rect">
            <a:avLst/>
          </a:prstGeom>
          <a:noFill/>
          <a:ln>
            <a:noFill/>
          </a:ln>
        </p:spPr>
      </p:pic>
      <p:pic>
        <p:nvPicPr>
          <p:cNvPr id="227" name="Shape 227" descr="http://proceedings.esri.com/library/userconf/proc95/to050/p021.gif"/>
          <p:cNvPicPr preferRelativeResize="0"/>
          <p:nvPr/>
        </p:nvPicPr>
        <p:blipFill rotWithShape="1">
          <a:blip r:embed="rId4">
            <a:alphaModFix/>
          </a:blip>
          <a:srcRect/>
          <a:stretch/>
        </p:blipFill>
        <p:spPr>
          <a:xfrm>
            <a:off x="3505198" y="2534877"/>
            <a:ext cx="5459361" cy="40945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Shape 233" descr="http://prabasiva.files.wordpress.com/2012/04/big-data-iceberg1.jpg"/>
          <p:cNvPicPr preferRelativeResize="0"/>
          <p:nvPr/>
        </p:nvPicPr>
        <p:blipFill rotWithShape="1">
          <a:blip r:embed="rId3">
            <a:alphaModFix/>
          </a:blip>
          <a:srcRect r="13310"/>
          <a:stretch/>
        </p:blipFill>
        <p:spPr>
          <a:xfrm>
            <a:off x="0" y="0"/>
            <a:ext cx="4190999" cy="4190999"/>
          </a:xfrm>
          <a:prstGeom prst="rect">
            <a:avLst/>
          </a:prstGeom>
          <a:noFill/>
          <a:ln>
            <a:noFill/>
          </a:ln>
        </p:spPr>
      </p:pic>
      <p:pic>
        <p:nvPicPr>
          <p:cNvPr id="234" name="Shape 234" descr="http://qualityandinnovation.files.wordpress.com/2012/09/top-20-data-vis.jpg"/>
          <p:cNvPicPr preferRelativeResize="0"/>
          <p:nvPr/>
        </p:nvPicPr>
        <p:blipFill rotWithShape="1">
          <a:blip r:embed="rId4">
            <a:alphaModFix/>
          </a:blip>
          <a:srcRect/>
          <a:stretch/>
        </p:blipFill>
        <p:spPr>
          <a:xfrm>
            <a:off x="2094883" y="2667000"/>
            <a:ext cx="6783411" cy="3705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249000" y="1690111"/>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a:solidFill>
                  <a:srgbClr val="FFFF66"/>
                </a:solidFill>
              </a:rPr>
              <a:t>What are the main </a:t>
            </a:r>
            <a:r>
              <a:rPr lang="en-US" sz="3959" b="1" i="1">
                <a:solidFill>
                  <a:srgbClr val="FFFF66"/>
                </a:solidFill>
              </a:rPr>
              <a:t>strengths</a:t>
            </a:r>
            <a:r>
              <a:rPr lang="en-US" sz="3959">
                <a:solidFill>
                  <a:srgbClr val="FFFF66"/>
                </a:solidFill>
              </a:rPr>
              <a:t> of quantitative research/statistics?</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3129FB0-A0FD-443E-AD2E-DA506769D71E}"/>
              </a:ext>
            </a:extLst>
          </p:cNvPr>
          <p:cNvPicPr>
            <a:picLocks noChangeAspect="1"/>
          </p:cNvPicPr>
          <p:nvPr/>
        </p:nvPicPr>
        <p:blipFill>
          <a:blip r:embed="rId3"/>
          <a:stretch>
            <a:fillRect/>
          </a:stretch>
        </p:blipFill>
        <p:spPr>
          <a:xfrm>
            <a:off x="307974" y="228601"/>
            <a:ext cx="6271967" cy="4997450"/>
          </a:xfrm>
          <a:prstGeom prst="rect">
            <a:avLst/>
          </a:prstGeom>
        </p:spPr>
      </p:pic>
      <p:pic>
        <p:nvPicPr>
          <p:cNvPr id="4" name="Picture 3">
            <a:extLst>
              <a:ext uri="{FF2B5EF4-FFF2-40B4-BE49-F238E27FC236}">
                <a16:creationId xmlns:a16="http://schemas.microsoft.com/office/drawing/2014/main" id="{F836F25F-6822-40FD-8CD7-65F29BC2736D}"/>
              </a:ext>
            </a:extLst>
          </p:cNvPr>
          <p:cNvPicPr>
            <a:picLocks noChangeAspect="1"/>
          </p:cNvPicPr>
          <p:nvPr/>
        </p:nvPicPr>
        <p:blipFill>
          <a:blip r:embed="rId4"/>
          <a:stretch>
            <a:fillRect/>
          </a:stretch>
        </p:blipFill>
        <p:spPr>
          <a:xfrm>
            <a:off x="4906715" y="2554111"/>
            <a:ext cx="3810000" cy="3962400"/>
          </a:xfrm>
          <a:prstGeom prst="rect">
            <a:avLst/>
          </a:prstGeom>
        </p:spPr>
      </p:pic>
    </p:spTree>
    <p:extLst>
      <p:ext uri="{BB962C8B-B14F-4D97-AF65-F5344CB8AC3E}">
        <p14:creationId xmlns:p14="http://schemas.microsoft.com/office/powerpoint/2010/main" val="2585740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“The recent explosion of data is not only a quantitative change in the </a:t>
            </a:r>
            <a:r>
              <a:rPr lang="en-US" sz="3600" i="1" dirty="0">
                <a:solidFill>
                  <a:srgbClr val="FFFF66"/>
                </a:solidFill>
                <a:latin typeface="Calibri"/>
                <a:ea typeface="Calibri"/>
                <a:cs typeface="Calibri"/>
                <a:sym typeface="Calibri"/>
              </a:rPr>
              <a:t>amount</a:t>
            </a:r>
            <a:r>
              <a:rPr lang="en-US" sz="3600" dirty="0">
                <a:solidFill>
                  <a:srgbClr val="FFFF66"/>
                </a:solidFill>
                <a:latin typeface="Calibri"/>
                <a:ea typeface="Calibri"/>
                <a:cs typeface="Calibri"/>
                <a:sym typeface="Calibri"/>
              </a:rPr>
              <a:t> of digital, machine‐readable information</a:t>
            </a:r>
          </a:p>
          <a:p>
            <a:pPr lvl="0">
              <a:buSzPct val="25000"/>
            </a:pPr>
            <a:r>
              <a:rPr lang="en-US" sz="3600" dirty="0">
                <a:solidFill>
                  <a:srgbClr val="FFFF66"/>
                </a:solidFill>
                <a:latin typeface="Calibri"/>
                <a:ea typeface="Calibri"/>
                <a:cs typeface="Calibri"/>
                <a:sym typeface="Calibri"/>
              </a:rPr>
              <a:t>at the fingertips of researchers and industry, it is also a profoundly </a:t>
            </a:r>
            <a:r>
              <a:rPr lang="en-US" sz="3600" i="1" dirty="0">
                <a:solidFill>
                  <a:srgbClr val="FFFF66"/>
                </a:solidFill>
                <a:latin typeface="Calibri"/>
                <a:ea typeface="Calibri"/>
                <a:cs typeface="Calibri"/>
                <a:sym typeface="Calibri"/>
              </a:rPr>
              <a:t>qualitative change</a:t>
            </a:r>
            <a:r>
              <a:rPr lang="en-US" sz="3600" dirty="0">
                <a:solidFill>
                  <a:srgbClr val="FFFF66"/>
                </a:solidFill>
                <a:latin typeface="Calibri"/>
                <a:ea typeface="Calibri"/>
                <a:cs typeface="Calibri"/>
                <a:sym typeface="Calibri"/>
              </a:rPr>
              <a:t> in how we think about, and work with, data. In this respect, Data Science is an already existing effort to make sense of, and </a:t>
            </a:r>
            <a:r>
              <a:rPr lang="en-US" sz="3600" dirty="0" err="1">
                <a:solidFill>
                  <a:srgbClr val="FFFF66"/>
                </a:solidFill>
                <a:latin typeface="Calibri"/>
                <a:ea typeface="Calibri"/>
                <a:cs typeface="Calibri"/>
                <a:sym typeface="Calibri"/>
              </a:rPr>
              <a:t>synthesise</a:t>
            </a:r>
            <a:r>
              <a:rPr lang="en-US" sz="3600" dirty="0">
                <a:solidFill>
                  <a:srgbClr val="FFFF66"/>
                </a:solidFill>
                <a:latin typeface="Calibri"/>
                <a:ea typeface="Calibri"/>
                <a:cs typeface="Calibri"/>
                <a:sym typeface="Calibri"/>
              </a:rPr>
              <a:t> the most appropriate ways to cope with, this ‘brave new world.’”</a:t>
            </a: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7498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42"/>
        <p:cNvGrpSpPr/>
        <p:nvPr/>
      </p:nvGrpSpPr>
      <p:grpSpPr>
        <a:xfrm>
          <a:off x="0" y="0"/>
          <a:ext cx="0" cy="0"/>
          <a:chOff x="0" y="0"/>
          <a:chExt cx="0" cy="0"/>
        </a:xfrm>
      </p:grpSpPr>
      <p:sp>
        <p:nvSpPr>
          <p:cNvPr id="143" name="Shape 143"/>
          <p:cNvSpPr txBox="1"/>
          <p:nvPr/>
        </p:nvSpPr>
        <p:spPr>
          <a:xfrm>
            <a:off x="273731" y="168416"/>
            <a:ext cx="3910238"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Types of statistics</a:t>
            </a:r>
          </a:p>
        </p:txBody>
      </p:sp>
      <p:sp>
        <p:nvSpPr>
          <p:cNvPr id="144" name="Shape 144"/>
          <p:cNvSpPr/>
          <p:nvPr/>
        </p:nvSpPr>
        <p:spPr>
          <a:xfrm>
            <a:off x="553584" y="1078292"/>
            <a:ext cx="7260769"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 </a:t>
            </a:r>
            <a:r>
              <a:rPr lang="en-US" sz="3200" i="1">
                <a:solidFill>
                  <a:srgbClr val="FFFF66"/>
                </a:solidFill>
                <a:latin typeface="Calibri"/>
                <a:ea typeface="Calibri"/>
                <a:cs typeface="Calibri"/>
                <a:sym typeface="Calibri"/>
              </a:rPr>
              <a:t>Descriptive</a:t>
            </a:r>
            <a:r>
              <a:rPr lang="en-US" sz="3200">
                <a:solidFill>
                  <a:srgbClr val="FFFF66"/>
                </a:solidFill>
                <a:latin typeface="Calibri"/>
                <a:ea typeface="Calibri"/>
                <a:cs typeface="Calibri"/>
                <a:sym typeface="Calibri"/>
              </a:rPr>
              <a:t> statistics: describes a data set.</a:t>
            </a:r>
          </a:p>
        </p:txBody>
      </p:sp>
      <p:sp>
        <p:nvSpPr>
          <p:cNvPr id="145" name="Shape 145"/>
          <p:cNvSpPr/>
          <p:nvPr/>
        </p:nvSpPr>
        <p:spPr>
          <a:xfrm>
            <a:off x="2431066" y="5779708"/>
            <a:ext cx="5772149" cy="156966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3200" i="1" dirty="0">
                <a:solidFill>
                  <a:srgbClr val="FFFF66"/>
                </a:solidFill>
                <a:latin typeface="Calibri"/>
                <a:ea typeface="Calibri"/>
                <a:cs typeface="Calibri"/>
                <a:sym typeface="Calibri"/>
              </a:rPr>
              <a:t>Inferential</a:t>
            </a:r>
            <a:r>
              <a:rPr lang="en-US" sz="3200" dirty="0">
                <a:solidFill>
                  <a:srgbClr val="FFFF66"/>
                </a:solidFill>
                <a:latin typeface="Calibri"/>
                <a:ea typeface="Calibri"/>
                <a:cs typeface="Calibri"/>
                <a:sym typeface="Calibri"/>
              </a:rPr>
              <a:t> statistics: makes generalizations from a sample group</a:t>
            </a:r>
          </a:p>
        </p:txBody>
      </p:sp>
      <p:pic>
        <p:nvPicPr>
          <p:cNvPr id="146" name="Shape 146" descr="http://mwcz.org/img/019/mean_median_mode.png"/>
          <p:cNvPicPr preferRelativeResize="0"/>
          <p:nvPr/>
        </p:nvPicPr>
        <p:blipFill rotWithShape="1">
          <a:blip r:embed="rId3">
            <a:alphaModFix/>
          </a:blip>
          <a:srcRect/>
          <a:stretch/>
        </p:blipFill>
        <p:spPr>
          <a:xfrm>
            <a:off x="667884" y="1611691"/>
            <a:ext cx="2686049" cy="2686049"/>
          </a:xfrm>
          <a:prstGeom prst="rect">
            <a:avLst/>
          </a:prstGeom>
          <a:noFill/>
          <a:ln>
            <a:noFill/>
          </a:ln>
        </p:spPr>
      </p:pic>
      <p:pic>
        <p:nvPicPr>
          <p:cNvPr id="147" name="Shape 147" descr="http://www.ats.ucla.edu/stat/mult_pkg/faq/general/noconstant.png"/>
          <p:cNvPicPr preferRelativeResize="0"/>
          <p:nvPr/>
        </p:nvPicPr>
        <p:blipFill rotWithShape="1">
          <a:blip r:embed="rId4">
            <a:alphaModFix/>
          </a:blip>
          <a:srcRect/>
          <a:stretch/>
        </p:blipFill>
        <p:spPr>
          <a:xfrm>
            <a:off x="5114924" y="2926140"/>
            <a:ext cx="3088291" cy="2743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Types of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411370" y="1218704"/>
            <a:ext cx="2984973" cy="2890288"/>
          </a:xfrm>
          <a:prstGeom prst="rect">
            <a:avLst/>
          </a:prstGeom>
          <a:noFill/>
          <a:ln>
            <a:noFill/>
          </a:ln>
        </p:spPr>
      </p:pic>
      <p:pic>
        <p:nvPicPr>
          <p:cNvPr id="10" name="Shape 147" descr="http://www.ats.ucla.edu/stat/mult_pkg/faq/general/noconstant.png">
            <a:extLst>
              <a:ext uri="{FF2B5EF4-FFF2-40B4-BE49-F238E27FC236}">
                <a16:creationId xmlns:a16="http://schemas.microsoft.com/office/drawing/2014/main" id="{310A17DB-91AE-4442-A488-BDCD9BCBC39A}"/>
              </a:ext>
            </a:extLst>
          </p:cNvPr>
          <p:cNvPicPr preferRelativeResize="0"/>
          <p:nvPr/>
        </p:nvPicPr>
        <p:blipFill rotWithShape="1">
          <a:blip r:embed="rId4">
            <a:alphaModFix/>
          </a:blip>
          <a:srcRect/>
          <a:stretch/>
        </p:blipFill>
        <p:spPr>
          <a:xfrm>
            <a:off x="5131838" y="1218704"/>
            <a:ext cx="3229998" cy="2890288"/>
          </a:xfrm>
          <a:prstGeom prst="rect">
            <a:avLst/>
          </a:prstGeom>
          <a:noFill/>
          <a:ln>
            <a:noFill/>
          </a:ln>
        </p:spPr>
      </p:pic>
      <p:pic>
        <p:nvPicPr>
          <p:cNvPr id="4" name="Picture 3">
            <a:extLst>
              <a:ext uri="{FF2B5EF4-FFF2-40B4-BE49-F238E27FC236}">
                <a16:creationId xmlns:a16="http://schemas.microsoft.com/office/drawing/2014/main" id="{FEC5B753-B8A3-4AAC-BD08-B5C70554F0C5}"/>
              </a:ext>
            </a:extLst>
          </p:cNvPr>
          <p:cNvPicPr>
            <a:picLocks noChangeAspect="1"/>
          </p:cNvPicPr>
          <p:nvPr/>
        </p:nvPicPr>
        <p:blipFill rotWithShape="1">
          <a:blip r:embed="rId5"/>
          <a:srcRect t="4888" b="5273"/>
          <a:stretch/>
        </p:blipFill>
        <p:spPr>
          <a:xfrm>
            <a:off x="3059116" y="4164978"/>
            <a:ext cx="2686049" cy="2596608"/>
          </a:xfrm>
          <a:prstGeom prst="rect">
            <a:avLst/>
          </a:prstGeom>
        </p:spPr>
      </p:pic>
    </p:spTree>
    <p:extLst>
      <p:ext uri="{BB962C8B-B14F-4D97-AF65-F5344CB8AC3E}">
        <p14:creationId xmlns:p14="http://schemas.microsoft.com/office/powerpoint/2010/main" val="3639941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Descriptive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5244629" y="3517641"/>
            <a:ext cx="3600794" cy="3110616"/>
          </a:xfrm>
          <a:prstGeom prst="rect">
            <a:avLst/>
          </a:prstGeom>
          <a:noFill/>
          <a:ln>
            <a:noFill/>
          </a:ln>
        </p:spPr>
      </p:pic>
      <p:sp>
        <p:nvSpPr>
          <p:cNvPr id="3" name="Rectangle 2">
            <a:extLst>
              <a:ext uri="{FF2B5EF4-FFF2-40B4-BE49-F238E27FC236}">
                <a16:creationId xmlns:a16="http://schemas.microsoft.com/office/drawing/2014/main" id="{7CCF5879-AF74-4DA1-9B01-1BC05E355968}"/>
              </a:ext>
            </a:extLst>
          </p:cNvPr>
          <p:cNvSpPr/>
          <p:nvPr/>
        </p:nvSpPr>
        <p:spPr>
          <a:xfrm>
            <a:off x="765173" y="944909"/>
            <a:ext cx="7109863"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Central tendency</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Distribution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Change over time</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Data visualization/exploratory analysis</a:t>
            </a:r>
          </a:p>
        </p:txBody>
      </p:sp>
      <p:pic>
        <p:nvPicPr>
          <p:cNvPr id="6" name="Picture 5">
            <a:extLst>
              <a:ext uri="{FF2B5EF4-FFF2-40B4-BE49-F238E27FC236}">
                <a16:creationId xmlns:a16="http://schemas.microsoft.com/office/drawing/2014/main" id="{4538B799-D326-40B1-B44B-9094848B2B7D}"/>
              </a:ext>
            </a:extLst>
          </p:cNvPr>
          <p:cNvPicPr>
            <a:picLocks noChangeAspect="1"/>
          </p:cNvPicPr>
          <p:nvPr/>
        </p:nvPicPr>
        <p:blipFill rotWithShape="1">
          <a:blip r:embed="rId4"/>
          <a:srcRect r="22250"/>
          <a:stretch/>
        </p:blipFill>
        <p:spPr>
          <a:xfrm>
            <a:off x="99588" y="3141315"/>
            <a:ext cx="4879975" cy="3486942"/>
          </a:xfrm>
          <a:prstGeom prst="rect">
            <a:avLst/>
          </a:prstGeom>
        </p:spPr>
      </p:pic>
    </p:spTree>
    <p:extLst>
      <p:ext uri="{BB962C8B-B14F-4D97-AF65-F5344CB8AC3E}">
        <p14:creationId xmlns:p14="http://schemas.microsoft.com/office/powerpoint/2010/main" val="2837710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Inferential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Difference in means/t-tests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Confidence intervals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Correlation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Regression</a:t>
            </a:r>
          </a:p>
        </p:txBody>
      </p:sp>
      <p:pic>
        <p:nvPicPr>
          <p:cNvPr id="14" name="Shape 147" descr="http://www.ats.ucla.edu/stat/mult_pkg/faq/general/noconstant.png">
            <a:extLst>
              <a:ext uri="{FF2B5EF4-FFF2-40B4-BE49-F238E27FC236}">
                <a16:creationId xmlns:a16="http://schemas.microsoft.com/office/drawing/2014/main" id="{22C12108-4117-4598-9123-489C463848AE}"/>
              </a:ext>
            </a:extLst>
          </p:cNvPr>
          <p:cNvPicPr preferRelativeResize="0"/>
          <p:nvPr/>
        </p:nvPicPr>
        <p:blipFill rotWithShape="1">
          <a:blip r:embed="rId3">
            <a:alphaModFix/>
          </a:blip>
          <a:srcRect/>
          <a:stretch/>
        </p:blipFill>
        <p:spPr>
          <a:xfrm>
            <a:off x="5234473" y="3429000"/>
            <a:ext cx="3752514" cy="3276600"/>
          </a:xfrm>
          <a:prstGeom prst="rect">
            <a:avLst/>
          </a:prstGeom>
          <a:noFill/>
          <a:ln>
            <a:noFill/>
          </a:ln>
        </p:spPr>
      </p:pic>
      <p:pic>
        <p:nvPicPr>
          <p:cNvPr id="11" name="Picture 10">
            <a:extLst>
              <a:ext uri="{FF2B5EF4-FFF2-40B4-BE49-F238E27FC236}">
                <a16:creationId xmlns:a16="http://schemas.microsoft.com/office/drawing/2014/main" id="{0AD05EAA-0B09-4DB6-A05D-925569AA4A33}"/>
              </a:ext>
            </a:extLst>
          </p:cNvPr>
          <p:cNvPicPr>
            <a:picLocks noChangeAspect="1"/>
          </p:cNvPicPr>
          <p:nvPr/>
        </p:nvPicPr>
        <p:blipFill>
          <a:blip r:embed="rId4"/>
          <a:stretch>
            <a:fillRect/>
          </a:stretch>
        </p:blipFill>
        <p:spPr>
          <a:xfrm>
            <a:off x="378764" y="4117327"/>
            <a:ext cx="4486275" cy="2038350"/>
          </a:xfrm>
          <a:prstGeom prst="rect">
            <a:avLst/>
          </a:prstGeom>
        </p:spPr>
      </p:pic>
    </p:spTree>
    <p:extLst>
      <p:ext uri="{BB962C8B-B14F-4D97-AF65-F5344CB8AC3E}">
        <p14:creationId xmlns:p14="http://schemas.microsoft.com/office/powerpoint/2010/main" val="2302201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Spatial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384995"/>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autocorrelation/Hotspot analysis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clustering</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Geographic regression models</a:t>
            </a:r>
          </a:p>
        </p:txBody>
      </p:sp>
      <p:pic>
        <p:nvPicPr>
          <p:cNvPr id="5" name="Picture 4">
            <a:extLst>
              <a:ext uri="{FF2B5EF4-FFF2-40B4-BE49-F238E27FC236}">
                <a16:creationId xmlns:a16="http://schemas.microsoft.com/office/drawing/2014/main" id="{1353B2A5-8BED-4A82-9366-99D73D997B73}"/>
              </a:ext>
            </a:extLst>
          </p:cNvPr>
          <p:cNvPicPr>
            <a:picLocks noChangeAspect="1"/>
          </p:cNvPicPr>
          <p:nvPr/>
        </p:nvPicPr>
        <p:blipFill>
          <a:blip r:embed="rId3"/>
          <a:stretch>
            <a:fillRect/>
          </a:stretch>
        </p:blipFill>
        <p:spPr>
          <a:xfrm>
            <a:off x="4498563" y="4142792"/>
            <a:ext cx="4513042" cy="2562808"/>
          </a:xfrm>
          <a:prstGeom prst="rect">
            <a:avLst/>
          </a:prstGeom>
        </p:spPr>
      </p:pic>
      <p:pic>
        <p:nvPicPr>
          <p:cNvPr id="7" name="Picture 6">
            <a:extLst>
              <a:ext uri="{FF2B5EF4-FFF2-40B4-BE49-F238E27FC236}">
                <a16:creationId xmlns:a16="http://schemas.microsoft.com/office/drawing/2014/main" id="{362499F4-4C3B-4B60-BD20-67AA9C85AF17}"/>
              </a:ext>
            </a:extLst>
          </p:cNvPr>
          <p:cNvPicPr>
            <a:picLocks noChangeAspect="1"/>
          </p:cNvPicPr>
          <p:nvPr/>
        </p:nvPicPr>
        <p:blipFill>
          <a:blip r:embed="rId4"/>
          <a:stretch>
            <a:fillRect/>
          </a:stretch>
        </p:blipFill>
        <p:spPr>
          <a:xfrm>
            <a:off x="304801" y="3582954"/>
            <a:ext cx="4033706" cy="3122645"/>
          </a:xfrm>
          <a:prstGeom prst="rect">
            <a:avLst/>
          </a:prstGeom>
        </p:spPr>
      </p:pic>
    </p:spTree>
    <p:extLst>
      <p:ext uri="{BB962C8B-B14F-4D97-AF65-F5344CB8AC3E}">
        <p14:creationId xmlns:p14="http://schemas.microsoft.com/office/powerpoint/2010/main" val="3953745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612774" y="569490"/>
            <a:ext cx="77724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dirty="0">
                <a:solidFill>
                  <a:srgbClr val="FFFF66"/>
                </a:solidFill>
                <a:latin typeface="Calibri"/>
                <a:ea typeface="Calibri"/>
                <a:cs typeface="Calibri"/>
                <a:sym typeface="Calibri"/>
              </a:rPr>
              <a:t>Let’s talk about ungrading</a:t>
            </a:r>
          </a:p>
        </p:txBody>
      </p:sp>
      <p:pic>
        <p:nvPicPr>
          <p:cNvPr id="6" name="Picture 5">
            <a:extLst>
              <a:ext uri="{FF2B5EF4-FFF2-40B4-BE49-F238E27FC236}">
                <a16:creationId xmlns:a16="http://schemas.microsoft.com/office/drawing/2014/main" id="{CEFC23C6-7514-4A0D-877D-D96E8CDC6AF9}"/>
              </a:ext>
            </a:extLst>
          </p:cNvPr>
          <p:cNvPicPr>
            <a:picLocks noChangeAspect="1"/>
          </p:cNvPicPr>
          <p:nvPr/>
        </p:nvPicPr>
        <p:blipFill>
          <a:blip r:embed="rId3"/>
          <a:stretch>
            <a:fillRect/>
          </a:stretch>
        </p:blipFill>
        <p:spPr>
          <a:xfrm>
            <a:off x="2955924" y="1920259"/>
            <a:ext cx="3086100" cy="4752975"/>
          </a:xfrm>
          <a:prstGeom prst="rect">
            <a:avLst/>
          </a:prstGeom>
        </p:spPr>
      </p:pic>
    </p:spTree>
    <p:extLst>
      <p:ext uri="{BB962C8B-B14F-4D97-AF65-F5344CB8AC3E}">
        <p14:creationId xmlns:p14="http://schemas.microsoft.com/office/powerpoint/2010/main" val="94390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is ungrading?</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1815882"/>
          </a:xfrm>
          <a:prstGeom prst="rect">
            <a:avLst/>
          </a:prstGeom>
        </p:spPr>
        <p:txBody>
          <a:bodyPr wrap="square">
            <a:spAutoFit/>
          </a:bodyPr>
          <a:lstStyle/>
          <a:p>
            <a:r>
              <a:rPr lang="en-US" sz="2800" dirty="0">
                <a:solidFill>
                  <a:srgbClr val="FFFF66"/>
                </a:solidFill>
                <a:latin typeface="Calibri" panose="020F0502020204030204" pitchFamily="34" charset="0"/>
              </a:rPr>
              <a:t>“The focus of ungrading is to provide extensive feedback to students and then jointly (students and instructors) come to a consensus as to what the grade should be.”</a:t>
            </a:r>
            <a:endParaRPr lang="en-US" sz="2800" dirty="0">
              <a:solidFill>
                <a:srgbClr val="FFFF66"/>
              </a:solidFill>
            </a:endParaRPr>
          </a:p>
        </p:txBody>
      </p:sp>
      <p:sp>
        <p:nvSpPr>
          <p:cNvPr id="4" name="Rectangle 3">
            <a:extLst>
              <a:ext uri="{FF2B5EF4-FFF2-40B4-BE49-F238E27FC236}">
                <a16:creationId xmlns:a16="http://schemas.microsoft.com/office/drawing/2014/main" id="{63DF5089-5F45-4093-815A-084E2D389DA5}"/>
              </a:ext>
            </a:extLst>
          </p:cNvPr>
          <p:cNvSpPr/>
          <p:nvPr/>
        </p:nvSpPr>
        <p:spPr>
          <a:xfrm>
            <a:off x="612774" y="6208197"/>
            <a:ext cx="8117633" cy="369332"/>
          </a:xfrm>
          <a:prstGeom prst="rect">
            <a:avLst/>
          </a:prstGeom>
        </p:spPr>
        <p:txBody>
          <a:bodyPr wrap="square">
            <a:spAutoFit/>
          </a:bodyPr>
          <a:lstStyle/>
          <a:p>
            <a:r>
              <a:rPr lang="en-US" sz="1800" dirty="0">
                <a:solidFill>
                  <a:srgbClr val="FFFF66"/>
                </a:solidFill>
              </a:rPr>
              <a:t>https://www.chemedx.org/blog/ungrading-what-it-and-why-should-we-use-it</a:t>
            </a:r>
          </a:p>
        </p:txBody>
      </p:sp>
      <p:pic>
        <p:nvPicPr>
          <p:cNvPr id="5" name="Picture 4">
            <a:extLst>
              <a:ext uri="{FF2B5EF4-FFF2-40B4-BE49-F238E27FC236}">
                <a16:creationId xmlns:a16="http://schemas.microsoft.com/office/drawing/2014/main" id="{6DF0B485-B361-4080-A1BB-C20C9815345C}"/>
              </a:ext>
            </a:extLst>
          </p:cNvPr>
          <p:cNvPicPr>
            <a:picLocks noChangeAspect="1"/>
          </p:cNvPicPr>
          <p:nvPr/>
        </p:nvPicPr>
        <p:blipFill>
          <a:blip r:embed="rId3"/>
          <a:stretch>
            <a:fillRect/>
          </a:stretch>
        </p:blipFill>
        <p:spPr>
          <a:xfrm>
            <a:off x="1917223" y="3316868"/>
            <a:ext cx="5029636" cy="2789162"/>
          </a:xfrm>
          <a:prstGeom prst="rect">
            <a:avLst/>
          </a:prstGeom>
        </p:spPr>
      </p:pic>
    </p:spTree>
    <p:extLst>
      <p:ext uri="{BB962C8B-B14F-4D97-AF65-F5344CB8AC3E}">
        <p14:creationId xmlns:p14="http://schemas.microsoft.com/office/powerpoint/2010/main" val="3066522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In this course:</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FFFF66"/>
                </a:solidFill>
                <a:latin typeface="Calibri" panose="020F0502020204030204" pitchFamily="34" charset="0"/>
              </a:rPr>
              <a:t>Feedback with a general (and non-weighted) rating</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Student goal setting and self-evaluation</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A focus on collaborative work and self-</a:t>
            </a:r>
            <a:r>
              <a:rPr lang="en-US" sz="2800" dirty="0" err="1">
                <a:solidFill>
                  <a:srgbClr val="FFFF66"/>
                </a:solidFill>
                <a:latin typeface="Calibri" panose="020F0502020204030204" pitchFamily="34" charset="0"/>
              </a:rPr>
              <a:t>motivatd</a:t>
            </a:r>
            <a:r>
              <a:rPr lang="en-US" sz="2800" dirty="0">
                <a:solidFill>
                  <a:srgbClr val="FFFF66"/>
                </a:solidFill>
                <a:latin typeface="Calibri" panose="020F0502020204030204" pitchFamily="34" charset="0"/>
              </a:rPr>
              <a:t> learning</a:t>
            </a:r>
          </a:p>
        </p:txBody>
      </p:sp>
    </p:spTree>
    <p:extLst>
      <p:ext uri="{BB962C8B-B14F-4D97-AF65-F5344CB8AC3E}">
        <p14:creationId xmlns:p14="http://schemas.microsoft.com/office/powerpoint/2010/main" val="1610873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pic>
        <p:nvPicPr>
          <p:cNvPr id="111" name="Shape 111" descr="objectivity"/>
          <p:cNvPicPr preferRelativeResize="0"/>
          <p:nvPr/>
        </p:nvPicPr>
        <p:blipFill rotWithShape="1">
          <a:blip r:embed="rId3">
            <a:alphaModFix/>
          </a:blip>
          <a:srcRect/>
          <a:stretch/>
        </p:blipFill>
        <p:spPr>
          <a:xfrm>
            <a:off x="4047384" y="2130778"/>
            <a:ext cx="4602727" cy="4340225"/>
          </a:xfrm>
          <a:prstGeom prst="rect">
            <a:avLst/>
          </a:prstGeom>
          <a:noFill/>
          <a:ln>
            <a:noFill/>
          </a:ln>
        </p:spPr>
      </p:pic>
      <p:sp>
        <p:nvSpPr>
          <p:cNvPr id="5" name="Shape 127">
            <a:extLst>
              <a:ext uri="{FF2B5EF4-FFF2-40B4-BE49-F238E27FC236}">
                <a16:creationId xmlns:a16="http://schemas.microsoft.com/office/drawing/2014/main" id="{C4E2F5C0-CB2F-4AE5-BEC6-3E2312DD17D7}"/>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6" name="Shape 128">
            <a:extLst>
              <a:ext uri="{FF2B5EF4-FFF2-40B4-BE49-F238E27FC236}">
                <a16:creationId xmlns:a16="http://schemas.microsoft.com/office/drawing/2014/main" id="{EDAE7E00-DA16-4F08-A678-3857675544CE}"/>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1" dirty="0">
                <a:solidFill>
                  <a:srgbClr val="FFFF66"/>
                </a:solidFill>
                <a:latin typeface="Calibri"/>
                <a:ea typeface="Calibri"/>
                <a:cs typeface="Calibri"/>
                <a:sym typeface="Calibri"/>
              </a:rPr>
              <a:t>Objectivity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460373" y="232815"/>
            <a:ext cx="7467601"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are my goals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316570"/>
            <a:ext cx="7772400" cy="452431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Improve your confidence and independent abilities in interpreting and using statistical analysis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Learn common workflows for exploratory data analysis and data science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explain common techniques for quantitative and spatial analysis and decide which is relevant to a given research problem</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Gain expertise in using R as an open-source programming platform for quantitative analysis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Attend class regularly and be an active participant (but also keep us safe)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Contribute to and benefit from our collective learning</a:t>
            </a:r>
          </a:p>
        </p:txBody>
      </p:sp>
    </p:spTree>
    <p:extLst>
      <p:ext uri="{BB962C8B-B14F-4D97-AF65-F5344CB8AC3E}">
        <p14:creationId xmlns:p14="http://schemas.microsoft.com/office/powerpoint/2010/main" val="2311291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3046988"/>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Do NOT use good grades, but focus on what those grades would show about you. For example, you could finish one or more of the following statements:</a:t>
            </a:r>
          </a:p>
          <a:p>
            <a:endParaRPr lang="en-US" sz="2400" dirty="0">
              <a:solidFill>
                <a:srgbClr val="FFFF66"/>
              </a:solidFill>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understand how…”</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be able to…”</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learn…”</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could explain…” </a:t>
            </a:r>
          </a:p>
        </p:txBody>
      </p:sp>
    </p:spTree>
    <p:extLst>
      <p:ext uri="{BB962C8B-B14F-4D97-AF65-F5344CB8AC3E}">
        <p14:creationId xmlns:p14="http://schemas.microsoft.com/office/powerpoint/2010/main" val="3452476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830997"/>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Post your goals on ELC by Thursday’s </a:t>
            </a:r>
            <a:r>
              <a:rPr lang="en-US" sz="2400" dirty="0" err="1">
                <a:solidFill>
                  <a:srgbClr val="FFFF66"/>
                </a:solidFill>
                <a:latin typeface="Calibri" panose="020F0502020204030204" pitchFamily="34" charset="0"/>
                <a:cs typeface="Calibri" panose="020F0502020204030204" pitchFamily="34" charset="0"/>
              </a:rPr>
              <a:t>classtime</a:t>
            </a:r>
            <a:r>
              <a:rPr lang="en-US" sz="2400" dirty="0">
                <a:solidFill>
                  <a:srgbClr val="FFFF66"/>
                </a:solidFill>
                <a:latin typeface="Calibri" panose="020F0502020204030204" pitchFamily="34" charset="0"/>
                <a:cs typeface="Calibri" panose="020F0502020204030204" pitchFamily="34" charset="0"/>
              </a:rPr>
              <a:t>. We’ll be reflecting back on these throughout the course.</a:t>
            </a:r>
          </a:p>
        </p:txBody>
      </p:sp>
    </p:spTree>
    <p:extLst>
      <p:ext uri="{BB962C8B-B14F-4D97-AF65-F5344CB8AC3E}">
        <p14:creationId xmlns:p14="http://schemas.microsoft.com/office/powerpoint/2010/main" val="238396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
        <p:cNvGrpSpPr/>
        <p:nvPr/>
      </p:nvGrpSpPr>
      <p:grpSpPr>
        <a:xfrm>
          <a:off x="0" y="0"/>
          <a:ext cx="0" cy="0"/>
          <a:chOff x="0" y="0"/>
          <a:chExt cx="0" cy="0"/>
        </a:xfrm>
      </p:grpSpPr>
      <p:pic>
        <p:nvPicPr>
          <p:cNvPr id="121" name="Shape 121" descr="replication"/>
          <p:cNvPicPr preferRelativeResize="0"/>
          <p:nvPr/>
        </p:nvPicPr>
        <p:blipFill rotWithShape="1">
          <a:blip r:embed="rId3">
            <a:alphaModFix/>
          </a:blip>
          <a:srcRect/>
          <a:stretch/>
        </p:blipFill>
        <p:spPr>
          <a:xfrm>
            <a:off x="3837517" y="1492955"/>
            <a:ext cx="4538839" cy="4800600"/>
          </a:xfrm>
          <a:prstGeom prst="rect">
            <a:avLst/>
          </a:prstGeom>
          <a:noFill/>
          <a:ln>
            <a:noFill/>
          </a:ln>
        </p:spPr>
      </p:pic>
      <p:sp>
        <p:nvSpPr>
          <p:cNvPr id="6" name="Shape 127">
            <a:extLst>
              <a:ext uri="{FF2B5EF4-FFF2-40B4-BE49-F238E27FC236}">
                <a16:creationId xmlns:a16="http://schemas.microsoft.com/office/drawing/2014/main" id="{B117E455-B504-4BE8-960B-7BE26E4F194C}"/>
              </a:ext>
            </a:extLst>
          </p:cNvPr>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7" name="Shape 128">
            <a:extLst>
              <a:ext uri="{FF2B5EF4-FFF2-40B4-BE49-F238E27FC236}">
                <a16:creationId xmlns:a16="http://schemas.microsoft.com/office/drawing/2014/main" id="{F3D0AFE2-33B8-4EA1-B6E1-67F23FAD098B}"/>
              </a:ext>
            </a:extLst>
          </p:cNvPr>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Replication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
        <p:cNvGrpSpPr/>
        <p:nvPr/>
      </p:nvGrpSpPr>
      <p:grpSpPr>
        <a:xfrm>
          <a:off x="0" y="0"/>
          <a:ext cx="0" cy="0"/>
          <a:chOff x="0" y="0"/>
          <a:chExt cx="0" cy="0"/>
        </a:xfrm>
      </p:grpSpPr>
      <p:sp>
        <p:nvSpPr>
          <p:cNvPr id="127" name="Shape 127"/>
          <p:cNvSpPr txBox="1"/>
          <p:nvPr/>
        </p:nvSpPr>
        <p:spPr>
          <a:xfrm>
            <a:off x="168459"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28" name="Shape 128"/>
          <p:cNvSpPr txBox="1"/>
          <p:nvPr/>
        </p:nvSpPr>
        <p:spPr>
          <a:xfrm>
            <a:off x="493889" y="963378"/>
            <a:ext cx="2468946"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Comparison</a:t>
            </a:r>
          </a:p>
        </p:txBody>
      </p:sp>
      <p:pic>
        <p:nvPicPr>
          <p:cNvPr id="129" name="Shape 129" descr="benchpress"/>
          <p:cNvPicPr preferRelativeResize="0"/>
          <p:nvPr/>
        </p:nvPicPr>
        <p:blipFill rotWithShape="1">
          <a:blip r:embed="rId3">
            <a:alphaModFix/>
          </a:blip>
          <a:srcRect/>
          <a:stretch/>
        </p:blipFill>
        <p:spPr>
          <a:xfrm>
            <a:off x="3668889" y="1399337"/>
            <a:ext cx="5226755" cy="50873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63661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Arguments for quantification</a:t>
            </a:r>
          </a:p>
        </p:txBody>
      </p:sp>
      <p:sp>
        <p:nvSpPr>
          <p:cNvPr id="136" name="Shape 136"/>
          <p:cNvSpPr txBox="1"/>
          <p:nvPr/>
        </p:nvSpPr>
        <p:spPr>
          <a:xfrm>
            <a:off x="708377" y="963378"/>
            <a:ext cx="2589169" cy="230832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Replication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Comparison</a:t>
            </a:r>
          </a:p>
          <a:p>
            <a:pPr marL="0" marR="0" lvl="0" indent="0" algn="l" rtl="0">
              <a:spcBef>
                <a:spcPts val="0"/>
              </a:spcBef>
              <a:buSzPct val="25000"/>
              <a:buNone/>
            </a:pPr>
            <a:r>
              <a:rPr lang="en-US" sz="3600" b="1" i="1" dirty="0">
                <a:solidFill>
                  <a:srgbClr val="FFFF66"/>
                </a:solidFill>
                <a:latin typeface="Calibri"/>
                <a:ea typeface="Calibri"/>
                <a:cs typeface="Calibri"/>
                <a:sym typeface="Calibri"/>
              </a:rPr>
              <a:t>Aggregation</a:t>
            </a:r>
          </a:p>
        </p:txBody>
      </p:sp>
      <p:pic>
        <p:nvPicPr>
          <p:cNvPr id="137" name="Shape 137" descr="http://www.medicine.mcgill.ca/epidemiology/hanley/tmp/DescriptiveStatistics/median_or_mean_height.gif"/>
          <p:cNvPicPr preferRelativeResize="0"/>
          <p:nvPr/>
        </p:nvPicPr>
        <p:blipFill rotWithShape="1">
          <a:blip r:embed="rId3">
            <a:alphaModFix/>
          </a:blip>
          <a:srcRect/>
          <a:stretch/>
        </p:blipFill>
        <p:spPr>
          <a:xfrm>
            <a:off x="4816902" y="1306689"/>
            <a:ext cx="3864419" cy="5333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422293" y="2334209"/>
            <a:ext cx="8299414"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a:solidFill>
                  <a:srgbClr val="FFFF66"/>
                </a:solidFill>
                <a:latin typeface="Calibri"/>
                <a:ea typeface="Calibri"/>
                <a:cs typeface="Calibri"/>
                <a:sym typeface="Calibri"/>
              </a:rPr>
              <a:t>What are the weaknesses of quantitative methods?</a:t>
            </a:r>
          </a:p>
        </p:txBody>
      </p:sp>
    </p:spTree>
    <p:extLst>
      <p:ext uri="{BB962C8B-B14F-4D97-AF65-F5344CB8AC3E}">
        <p14:creationId xmlns:p14="http://schemas.microsoft.com/office/powerpoint/2010/main" val="78627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8299414"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FFFF66"/>
                </a:solidFill>
                <a:latin typeface="Calibri"/>
                <a:ea typeface="Calibri"/>
                <a:cs typeface="Calibri"/>
                <a:sym typeface="Calibri"/>
              </a:rPr>
              <a:t>Weaknesses of quantitative methods</a:t>
            </a:r>
          </a:p>
        </p:txBody>
      </p:sp>
      <p:sp>
        <p:nvSpPr>
          <p:cNvPr id="136" name="Shape 136"/>
          <p:cNvSpPr txBox="1"/>
          <p:nvPr/>
        </p:nvSpPr>
        <p:spPr>
          <a:xfrm>
            <a:off x="584089" y="784086"/>
            <a:ext cx="7547856" cy="33617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Illusion of 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Abstraction from everyday experience</a:t>
            </a:r>
          </a:p>
          <a:p>
            <a:pPr marL="0" marR="0" lvl="0" indent="0" algn="l" rtl="0">
              <a:spcBef>
                <a:spcPts val="0"/>
              </a:spcBef>
              <a:buSzPct val="25000"/>
              <a:buNone/>
            </a:pPr>
            <a:r>
              <a:rPr lang="en-US" sz="3600" dirty="0">
                <a:solidFill>
                  <a:srgbClr val="FFFF66"/>
                </a:solidFill>
                <a:latin typeface="Calibri"/>
                <a:ea typeface="Calibri"/>
                <a:cs typeface="Calibri"/>
                <a:sym typeface="Calibri"/>
              </a:rPr>
              <a:t>Necessity of calculable categories </a:t>
            </a: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	(e.g., racial classification)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A focus on associations rather than </a:t>
            </a:r>
          </a:p>
          <a:p>
            <a:pPr marL="0" marR="0" lvl="0" indent="0" algn="l" rtl="0">
              <a:spcBef>
                <a:spcPts val="0"/>
              </a:spcBef>
              <a:buSzPct val="25000"/>
              <a:buNone/>
            </a:pPr>
            <a:r>
              <a:rPr lang="en-US" sz="3600" dirty="0">
                <a:solidFill>
                  <a:srgbClr val="FFFF66"/>
                </a:solidFill>
                <a:latin typeface="Calibri"/>
                <a:ea typeface="Calibri"/>
                <a:cs typeface="Calibri"/>
                <a:sym typeface="Calibri"/>
              </a:rPr>
              <a:t>	underlying mechanisms</a:t>
            </a:r>
          </a:p>
        </p:txBody>
      </p:sp>
    </p:spTree>
    <p:extLst>
      <p:ext uri="{BB962C8B-B14F-4D97-AF65-F5344CB8AC3E}">
        <p14:creationId xmlns:p14="http://schemas.microsoft.com/office/powerpoint/2010/main" val="835344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CABC6C74-0204-4255-8B94-EA600EA71D7D}"/>
              </a:ext>
            </a:extLst>
          </p:cNvPr>
          <p:cNvPicPr>
            <a:picLocks noChangeAspect="1"/>
          </p:cNvPicPr>
          <p:nvPr/>
        </p:nvPicPr>
        <p:blipFill>
          <a:blip r:embed="rId3"/>
          <a:stretch>
            <a:fillRect/>
          </a:stretch>
        </p:blipFill>
        <p:spPr>
          <a:xfrm>
            <a:off x="5815019" y="0"/>
            <a:ext cx="3328981" cy="5018615"/>
          </a:xfrm>
          <a:prstGeom prst="rect">
            <a:avLst/>
          </a:prstGeom>
        </p:spPr>
      </p:pic>
      <p:sp>
        <p:nvSpPr>
          <p:cNvPr id="4" name="Rectangle 3">
            <a:extLst>
              <a:ext uri="{FF2B5EF4-FFF2-40B4-BE49-F238E27FC236}">
                <a16:creationId xmlns:a16="http://schemas.microsoft.com/office/drawing/2014/main" id="{1C7980B3-A6D1-48A4-BFA3-793B236435CC}"/>
              </a:ext>
            </a:extLst>
          </p:cNvPr>
          <p:cNvSpPr/>
          <p:nvPr/>
        </p:nvSpPr>
        <p:spPr>
          <a:xfrm>
            <a:off x="9322" y="0"/>
            <a:ext cx="5775658" cy="6524863"/>
          </a:xfrm>
          <a:prstGeom prst="rect">
            <a:avLst/>
          </a:prstGeom>
        </p:spPr>
        <p:txBody>
          <a:bodyPr wrap="square">
            <a:spAutoFit/>
          </a:bodyPr>
          <a:lstStyle/>
          <a:p>
            <a:r>
              <a:rPr lang="en-US" sz="2200" dirty="0">
                <a:solidFill>
                  <a:srgbClr val="FFFF66"/>
                </a:solidFill>
                <a:latin typeface="Calibri" panose="020F0502020204030204" pitchFamily="34" charset="0"/>
                <a:cs typeface="Calibri" panose="020F0502020204030204" pitchFamily="34" charset="0"/>
              </a:rPr>
              <a:t>“Because most map users willingly tolerate white lies on maps, it's not difficult for maps also to tell more serious lies. Map users generally are a trusting lot: they understand the need to distort geometry and suppress features, and they believe the cartographer really does know where to draw the line, figuratively as well as literally. As with many things beyond their full understanding, they readily entrust mapmaking to a priesthood of technically competent designers and drafters working for government agencies and commercial firms. Yet cartographers are not licensed, and many mapmakers competent in commercial art or the use of computer workstations have never studied cartography. Map users seldom, if ever, question these authorities, and they often fail to appreciate the map's power as a tool of deliberate falsification or subtle propaganda.”</a:t>
            </a:r>
          </a:p>
        </p:txBody>
      </p:sp>
    </p:spTree>
    <p:extLst>
      <p:ext uri="{BB962C8B-B14F-4D97-AF65-F5344CB8AC3E}">
        <p14:creationId xmlns:p14="http://schemas.microsoft.com/office/powerpoint/2010/main" val="39177340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2549</Words>
  <Application>Microsoft Office PowerPoint</Application>
  <PresentationFormat>On-screen Show (4:3)</PresentationFormat>
  <Paragraphs>290</Paragraphs>
  <Slides>32</Slides>
  <Notes>32</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Numbers: What are they good for?</vt:lpstr>
      <vt:lpstr>What are the main strengths of quantitative research/statistics?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Statistics in 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What are they good for?</dc:title>
  <dc:creator>Gerald Shannon</dc:creator>
  <cp:lastModifiedBy>Jerry Shannon</cp:lastModifiedBy>
  <cp:revision>20</cp:revision>
  <dcterms:modified xsi:type="dcterms:W3CDTF">2021-08-18T18:53:18Z</dcterms:modified>
</cp:coreProperties>
</file>